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70" r:id="rId11"/>
    <p:sldId id="271" r:id="rId12"/>
    <p:sldId id="272" r:id="rId13"/>
    <p:sldId id="273" r:id="rId14"/>
    <p:sldId id="274" r:id="rId15"/>
    <p:sldId id="265" r:id="rId16"/>
    <p:sldId id="266" r:id="rId17"/>
    <p:sldId id="267" r:id="rId18"/>
    <p:sldId id="268" r:id="rId19"/>
    <p:sldId id="269"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92" autoAdjust="0"/>
    <p:restoredTop sz="94660"/>
  </p:normalViewPr>
  <p:slideViewPr>
    <p:cSldViewPr>
      <p:cViewPr varScale="1">
        <p:scale>
          <a:sx n="45" d="100"/>
          <a:sy n="45" d="100"/>
        </p:scale>
        <p:origin x="-67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85FBCA3D-1D0C-46BC-9444-588B463E2D76}"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2F33A5-9FC4-408F-91A0-59D6B53A8F1B}"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BCA3D-1D0C-46BC-9444-588B463E2D76}"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2F33A5-9FC4-408F-91A0-59D6B53A8F1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BCA3D-1D0C-46BC-9444-588B463E2D76}" type="datetimeFigureOut">
              <a:rPr lang="en-US" smtClean="0"/>
              <a:pPr/>
              <a:t>4/12/2011</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392F33A5-9FC4-408F-91A0-59D6B53A8F1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BCA3D-1D0C-46BC-9444-588B463E2D76}"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2F33A5-9FC4-408F-91A0-59D6B53A8F1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FBCA3D-1D0C-46BC-9444-588B463E2D76}"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92F33A5-9FC4-408F-91A0-59D6B53A8F1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FBCA3D-1D0C-46BC-9444-588B463E2D76}"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2F33A5-9FC4-408F-91A0-59D6B53A8F1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5FBCA3D-1D0C-46BC-9444-588B463E2D76}" type="datetimeFigureOut">
              <a:rPr lang="en-US" smtClean="0"/>
              <a:pPr/>
              <a:t>4/12/2011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92F33A5-9FC4-408F-91A0-59D6B53A8F1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FBCA3D-1D0C-46BC-9444-588B463E2D76}" type="datetimeFigureOut">
              <a:rPr lang="en-US" smtClean="0"/>
              <a:pPr/>
              <a:t>4/12/2011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92F33A5-9FC4-408F-91A0-59D6B53A8F1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FBCA3D-1D0C-46BC-9444-588B463E2D76}" type="datetimeFigureOut">
              <a:rPr lang="en-US" smtClean="0"/>
              <a:pPr/>
              <a:t>4/12/2011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92F33A5-9FC4-408F-91A0-59D6B53A8F1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FBCA3D-1D0C-46BC-9444-588B463E2D76}"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92F33A5-9FC4-408F-91A0-59D6B53A8F1B}"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85FBCA3D-1D0C-46BC-9444-588B463E2D76}" type="datetimeFigureOut">
              <a:rPr lang="en-US" smtClean="0"/>
              <a:pPr/>
              <a:t>4/12/2011</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392F33A5-9FC4-408F-91A0-59D6B53A8F1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85FBCA3D-1D0C-46BC-9444-588B463E2D76}" type="datetimeFigureOut">
              <a:rPr lang="en-US" smtClean="0"/>
              <a:pPr/>
              <a:t>4/12/2011</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392F33A5-9FC4-408F-91A0-59D6B53A8F1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4.wmf"/><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31.gif"/><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2.xml"/><Relationship Id="rId1" Type="http://schemas.openxmlformats.org/officeDocument/2006/relationships/video" Target="file:///C:\Users\Lynne%20M.%20Gorman\Desktop\Colonial_Life_in_America_%5bwww.keepvid.com%5d.mp4"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Hard Times in Virginia</a:t>
            </a:r>
            <a:endParaRPr lang="en-US" dirty="0"/>
          </a:p>
        </p:txBody>
      </p:sp>
      <p:sp>
        <p:nvSpPr>
          <p:cNvPr id="3" name="Subtitle 2"/>
          <p:cNvSpPr>
            <a:spLocks noGrp="1"/>
          </p:cNvSpPr>
          <p:nvPr>
            <p:ph type="subTitle" idx="1"/>
          </p:nvPr>
        </p:nvSpPr>
        <p:spPr/>
        <p:txBody>
          <a:bodyPr/>
          <a:lstStyle/>
          <a:p>
            <a:r>
              <a:rPr lang="en-US" dirty="0" smtClean="0"/>
              <a:t>Chapter 5</a:t>
            </a:r>
          </a:p>
          <a:p>
            <a:r>
              <a:rPr lang="en-US" dirty="0" smtClean="0"/>
              <a:t>Lynne Gorman</a:t>
            </a:r>
          </a:p>
          <a:p>
            <a:r>
              <a:rPr lang="en-US" dirty="0" smtClean="0"/>
              <a:t>Brennan Middle School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US" dirty="0"/>
          </a:p>
        </p:txBody>
      </p:sp>
      <p:sp>
        <p:nvSpPr>
          <p:cNvPr id="3" name="Content Placeholder 2"/>
          <p:cNvSpPr>
            <a:spLocks noGrp="1"/>
          </p:cNvSpPr>
          <p:nvPr>
            <p:ph idx="1"/>
          </p:nvPr>
        </p:nvSpPr>
        <p:spPr/>
        <p:txBody>
          <a:bodyPr/>
          <a:lstStyle/>
          <a:p>
            <a:r>
              <a:rPr lang="en-US" dirty="0" smtClean="0"/>
              <a:t>1. No Survivors Theory: The colonist of Roanoke were killed by natives seeking revenge or by Spanish Explorers wanting to colonize the same area. </a:t>
            </a:r>
          </a:p>
          <a:p>
            <a:endParaRPr lang="en-US" dirty="0"/>
          </a:p>
        </p:txBody>
      </p:sp>
      <p:pic>
        <p:nvPicPr>
          <p:cNvPr id="4101" name="Picture 5" descr="C:\Users\Lynne M. Gorman\AppData\Local\Microsoft\Windows\Temporary Internet Files\Content.IE5\VUDA19XG\MC900216576[1].wmf"/>
          <p:cNvPicPr>
            <a:picLocks noChangeAspect="1" noChangeArrowheads="1"/>
          </p:cNvPicPr>
          <p:nvPr/>
        </p:nvPicPr>
        <p:blipFill>
          <a:blip r:embed="rId2" cstate="print"/>
          <a:srcRect/>
          <a:stretch>
            <a:fillRect/>
          </a:stretch>
        </p:blipFill>
        <p:spPr bwMode="auto">
          <a:xfrm>
            <a:off x="5105400" y="4267200"/>
            <a:ext cx="1802282" cy="1392631"/>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Happened?</a:t>
            </a:r>
            <a:endParaRPr lang="en-US" dirty="0"/>
          </a:p>
        </p:txBody>
      </p:sp>
      <p:sp>
        <p:nvSpPr>
          <p:cNvPr id="3" name="Content Placeholder 2"/>
          <p:cNvSpPr>
            <a:spLocks noGrp="1"/>
          </p:cNvSpPr>
          <p:nvPr>
            <p:ph idx="1"/>
          </p:nvPr>
        </p:nvSpPr>
        <p:spPr/>
        <p:txBody>
          <a:bodyPr/>
          <a:lstStyle/>
          <a:p>
            <a:r>
              <a:rPr lang="en-US" dirty="0" smtClean="0"/>
              <a:t>2. Absorbed By Native People Theory: The colonist went to live with the native people and eventually became part of their tribes.</a:t>
            </a:r>
            <a:endParaRPr lang="en-US" dirty="0"/>
          </a:p>
        </p:txBody>
      </p:sp>
      <p:pic>
        <p:nvPicPr>
          <p:cNvPr id="5122" name="Picture 2" descr="C:\Users\Lynne M. Gorman\AppData\Local\Microsoft\Windows\Temporary Internet Files\Content.IE5\EJVLTM0R\MC900435947[1].wmf"/>
          <p:cNvPicPr>
            <a:picLocks noChangeAspect="1" noChangeArrowheads="1"/>
          </p:cNvPicPr>
          <p:nvPr/>
        </p:nvPicPr>
        <p:blipFill>
          <a:blip r:embed="rId2" cstate="print"/>
          <a:srcRect/>
          <a:stretch>
            <a:fillRect/>
          </a:stretch>
        </p:blipFill>
        <p:spPr bwMode="auto">
          <a:xfrm>
            <a:off x="5791200" y="3733800"/>
            <a:ext cx="1841500" cy="19685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US" dirty="0"/>
          </a:p>
        </p:txBody>
      </p:sp>
      <p:sp>
        <p:nvSpPr>
          <p:cNvPr id="3" name="Content Placeholder 2"/>
          <p:cNvSpPr>
            <a:spLocks noGrp="1"/>
          </p:cNvSpPr>
          <p:nvPr>
            <p:ph idx="1"/>
          </p:nvPr>
        </p:nvSpPr>
        <p:spPr/>
        <p:txBody>
          <a:bodyPr/>
          <a:lstStyle/>
          <a:p>
            <a:r>
              <a:rPr lang="en-US" dirty="0" smtClean="0"/>
              <a:t>3. Lost at Sea Theory:  The colonist tried to leave on their tiny boat  (much like a row boat)  and got lost at sea.</a:t>
            </a:r>
            <a:endParaRPr lang="en-US" dirty="0"/>
          </a:p>
        </p:txBody>
      </p:sp>
      <p:pic>
        <p:nvPicPr>
          <p:cNvPr id="6146" name="Picture 2" descr="C:\Users\Lynne M. Gorman\AppData\Local\Microsoft\Windows\Temporary Internet Files\Content.IE5\EJVLTM0R\MC900330366[1].wmf"/>
          <p:cNvPicPr>
            <a:picLocks noChangeAspect="1" noChangeArrowheads="1"/>
          </p:cNvPicPr>
          <p:nvPr/>
        </p:nvPicPr>
        <p:blipFill>
          <a:blip r:embed="rId2" cstate="print"/>
          <a:srcRect/>
          <a:stretch>
            <a:fillRect/>
          </a:stretch>
        </p:blipFill>
        <p:spPr bwMode="auto">
          <a:xfrm>
            <a:off x="3733800" y="4038600"/>
            <a:ext cx="1809184" cy="1023042"/>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Happened?</a:t>
            </a:r>
            <a:endParaRPr lang="en-US" dirty="0"/>
          </a:p>
        </p:txBody>
      </p:sp>
      <p:sp>
        <p:nvSpPr>
          <p:cNvPr id="3" name="Content Placeholder 2"/>
          <p:cNvSpPr>
            <a:spLocks noGrp="1"/>
          </p:cNvSpPr>
          <p:nvPr>
            <p:ph idx="1"/>
          </p:nvPr>
        </p:nvSpPr>
        <p:spPr/>
        <p:txBody>
          <a:bodyPr/>
          <a:lstStyle/>
          <a:p>
            <a:r>
              <a:rPr lang="en-US" dirty="0" smtClean="0"/>
              <a:t>4. Split Community Theory: ½ of the group sailed for Chesapeake as planned leaving the other half behind at the fort.  </a:t>
            </a:r>
          </a:p>
        </p:txBody>
      </p:sp>
      <p:sp>
        <p:nvSpPr>
          <p:cNvPr id="8194" name="PubChord"/>
          <p:cNvSpPr>
            <a:spLocks noEditPoints="1" noChangeArrowheads="1"/>
          </p:cNvSpPr>
          <p:nvPr/>
        </p:nvSpPr>
        <p:spPr bwMode="auto">
          <a:xfrm>
            <a:off x="4038600" y="3505200"/>
            <a:ext cx="2266950" cy="2266950"/>
          </a:xfrm>
          <a:custGeom>
            <a:avLst/>
            <a:gdLst>
              <a:gd name="G0" fmla="+- 0 0 0"/>
              <a:gd name="G1" fmla="sin 10800 14745600"/>
              <a:gd name="G2" fmla="cos 10800 14745600"/>
              <a:gd name="G3" fmla="sin 10800 2949120"/>
              <a:gd name="G4" fmla="cos 10800 2949120"/>
              <a:gd name="G5" fmla="+- G1 10800 0"/>
              <a:gd name="G6" fmla="+- G2 10800 0"/>
              <a:gd name="G7" fmla="+- G3 10800 0"/>
              <a:gd name="G8" fmla="+- G4 10800 0"/>
              <a:gd name="G9" fmla="+- 10800 0 0"/>
              <a:gd name="G10" fmla="+/ G5 G7 2"/>
              <a:gd name="G11" fmla="+/ G6 G8 2"/>
              <a:gd name="T0" fmla="*/ 3163 w 21600"/>
              <a:gd name="T1" fmla="*/ 3163 h 21600"/>
              <a:gd name="T2" fmla="*/ 10799 w 21600"/>
              <a:gd name="T3" fmla="*/ 10799 h 21600"/>
              <a:gd name="T4" fmla="*/ 18436 w 21600"/>
              <a:gd name="T5" fmla="*/ 18436 h 21600"/>
              <a:gd name="T6" fmla="*/ 3163 w 21600"/>
              <a:gd name="T7" fmla="*/ 3163 h 21600"/>
              <a:gd name="T8" fmla="*/ 18437 w 21600"/>
              <a:gd name="T9" fmla="*/ 18437 h 21600"/>
            </a:gdLst>
            <a:ahLst/>
            <a:cxnLst>
              <a:cxn ang="0">
                <a:pos x="T0" y="T1"/>
              </a:cxn>
              <a:cxn ang="0">
                <a:pos x="T2" y="T3"/>
              </a:cxn>
              <a:cxn ang="0">
                <a:pos x="T4" y="T5"/>
              </a:cxn>
            </a:cxnLst>
            <a:rect l="T6" t="T7" r="T8" b="T9"/>
            <a:pathLst>
              <a:path w="21600" h="21600">
                <a:moveTo>
                  <a:pt x="3163" y="3163"/>
                </a:moveTo>
                <a:cubicBezTo>
                  <a:pt x="1137" y="5188"/>
                  <a:pt x="0" y="7935"/>
                  <a:pt x="0" y="10799"/>
                </a:cubicBezTo>
                <a:cubicBezTo>
                  <a:pt x="0" y="16764"/>
                  <a:pt x="4835" y="21600"/>
                  <a:pt x="10800" y="21600"/>
                </a:cubicBezTo>
                <a:cubicBezTo>
                  <a:pt x="13664" y="21600"/>
                  <a:pt x="16411" y="20462"/>
                  <a:pt x="18436" y="18436"/>
                </a:cubicBezTo>
                <a:close/>
              </a:path>
            </a:pathLst>
          </a:custGeom>
          <a:solidFill>
            <a:srgbClr val="CCCCFF"/>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US" dirty="0"/>
          </a:p>
        </p:txBody>
      </p:sp>
      <p:sp>
        <p:nvSpPr>
          <p:cNvPr id="3" name="Content Placeholder 2"/>
          <p:cNvSpPr>
            <a:spLocks noGrp="1"/>
          </p:cNvSpPr>
          <p:nvPr>
            <p:ph idx="1"/>
          </p:nvPr>
        </p:nvSpPr>
        <p:spPr/>
        <p:txBody>
          <a:bodyPr/>
          <a:lstStyle/>
          <a:p>
            <a:r>
              <a:rPr lang="en-US" dirty="0" smtClean="0"/>
              <a:t>White Doe Theory:  The settlers went to live with the Croatian people.  Virginia Dare was asked to marry a medicine man.  When she refused to marry she was turned into a white deer…there are still claims of sightings today </a:t>
            </a:r>
            <a:r>
              <a:rPr lang="en-US" dirty="0" smtClean="0">
                <a:sym typeface="Wingdings" pitchFamily="2" charset="2"/>
              </a:rPr>
              <a:t></a:t>
            </a:r>
            <a:r>
              <a:rPr lang="en-US" dirty="0" smtClean="0"/>
              <a:t> </a:t>
            </a:r>
            <a:endParaRPr lang="en-US" dirty="0"/>
          </a:p>
        </p:txBody>
      </p:sp>
      <p:pic>
        <p:nvPicPr>
          <p:cNvPr id="7172" name="Picture 4" descr="C:\Users\Lynne M. Gorman\AppData\Local\Microsoft\Windows\Temporary Internet Files\Content.IE5\PH6CDTD6\MC900019080[1].wmf"/>
          <p:cNvPicPr>
            <a:picLocks noChangeAspect="1" noChangeArrowheads="1"/>
          </p:cNvPicPr>
          <p:nvPr/>
        </p:nvPicPr>
        <p:blipFill>
          <a:blip r:embed="rId2" cstate="print"/>
          <a:srcRect/>
          <a:stretch>
            <a:fillRect/>
          </a:stretch>
        </p:blipFill>
        <p:spPr bwMode="auto">
          <a:xfrm>
            <a:off x="4800600" y="4572000"/>
            <a:ext cx="1323137" cy="1773022"/>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Battle of the Spanish Armada</a:t>
            </a:r>
            <a:endParaRPr lang="en-US" dirty="0"/>
          </a:p>
        </p:txBody>
      </p:sp>
      <p:sp>
        <p:nvSpPr>
          <p:cNvPr id="3" name="Content Placeholder 2"/>
          <p:cNvSpPr>
            <a:spLocks noGrp="1"/>
          </p:cNvSpPr>
          <p:nvPr>
            <p:ph sz="half" idx="1"/>
          </p:nvPr>
        </p:nvSpPr>
        <p:spPr/>
        <p:txBody>
          <a:bodyPr/>
          <a:lstStyle/>
          <a:p>
            <a:r>
              <a:rPr lang="en-US" dirty="0" smtClean="0"/>
              <a:t>England’s attempt to start a colony greatly angered the King of Spain.  </a:t>
            </a:r>
            <a:endParaRPr lang="en-US" dirty="0"/>
          </a:p>
        </p:txBody>
      </p:sp>
      <p:pic>
        <p:nvPicPr>
          <p:cNvPr id="5" name="Content Placeholder 4" descr="king-philip-ii-spain.jpg"/>
          <p:cNvPicPr>
            <a:picLocks noGrp="1" noChangeAspect="1"/>
          </p:cNvPicPr>
          <p:nvPr>
            <p:ph sz="half" idx="2"/>
          </p:nvPr>
        </p:nvPicPr>
        <p:blipFill>
          <a:blip r:embed="rId2" cstate="print"/>
          <a:stretch>
            <a:fillRect/>
          </a:stretch>
        </p:blipFill>
        <p:spPr>
          <a:xfrm>
            <a:off x="5334001" y="2057400"/>
            <a:ext cx="2772436" cy="390746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Battle of the Spanish Armada</a:t>
            </a:r>
            <a:endParaRPr lang="en-US" dirty="0"/>
          </a:p>
        </p:txBody>
      </p:sp>
      <p:sp>
        <p:nvSpPr>
          <p:cNvPr id="3" name="Content Placeholder 2"/>
          <p:cNvSpPr>
            <a:spLocks noGrp="1"/>
          </p:cNvSpPr>
          <p:nvPr>
            <p:ph sz="half" idx="1"/>
          </p:nvPr>
        </p:nvSpPr>
        <p:spPr/>
        <p:txBody>
          <a:bodyPr>
            <a:normAutofit fontScale="92500"/>
          </a:bodyPr>
          <a:lstStyle/>
          <a:p>
            <a:r>
              <a:rPr lang="en-US" dirty="0" smtClean="0"/>
              <a:t>Another reason that Spain was angry with England was a famous sea captain named Francis Drake. </a:t>
            </a:r>
          </a:p>
          <a:p>
            <a:r>
              <a:rPr lang="en-US" dirty="0" smtClean="0"/>
              <a:t>Drake was raiding Spanish ships during his historic voyage around the world and returned to England with his ship full of Spanish gold!</a:t>
            </a:r>
            <a:endParaRPr lang="en-US" dirty="0"/>
          </a:p>
        </p:txBody>
      </p:sp>
      <p:pic>
        <p:nvPicPr>
          <p:cNvPr id="5" name="Content Placeholder 4" descr="francis Drake.jpg"/>
          <p:cNvPicPr>
            <a:picLocks noGrp="1" noChangeAspect="1"/>
          </p:cNvPicPr>
          <p:nvPr>
            <p:ph sz="half" idx="2"/>
          </p:nvPr>
        </p:nvPicPr>
        <p:blipFill>
          <a:blip r:embed="rId2" cstate="print"/>
          <a:stretch>
            <a:fillRect/>
          </a:stretch>
        </p:blipFill>
        <p:spPr>
          <a:xfrm>
            <a:off x="4648200" y="2066131"/>
            <a:ext cx="4038600" cy="40386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Battle of the Spanish Armada</a:t>
            </a:r>
            <a:endParaRPr lang="en-US" dirty="0"/>
          </a:p>
        </p:txBody>
      </p:sp>
      <p:sp>
        <p:nvSpPr>
          <p:cNvPr id="3" name="Content Placeholder 2"/>
          <p:cNvSpPr>
            <a:spLocks noGrp="1"/>
          </p:cNvSpPr>
          <p:nvPr>
            <p:ph sz="half" idx="1"/>
          </p:nvPr>
        </p:nvSpPr>
        <p:spPr/>
        <p:txBody>
          <a:bodyPr/>
          <a:lstStyle/>
          <a:p>
            <a:r>
              <a:rPr lang="en-US" dirty="0" smtClean="0"/>
              <a:t>In 1588, King Philip of Spain had had enough and launched an attack on England.  The Spanish were confident their mighty Armada would be victorious… </a:t>
            </a:r>
            <a:endParaRPr lang="en-US" dirty="0"/>
          </a:p>
        </p:txBody>
      </p:sp>
      <p:pic>
        <p:nvPicPr>
          <p:cNvPr id="5" name="Content Placeholder 4" descr="SuperStock_900-102140.jpg"/>
          <p:cNvPicPr>
            <a:picLocks noGrp="1" noChangeAspect="1"/>
          </p:cNvPicPr>
          <p:nvPr>
            <p:ph sz="half" idx="2"/>
          </p:nvPr>
        </p:nvPicPr>
        <p:blipFill>
          <a:blip r:embed="rId2" cstate="print"/>
          <a:stretch>
            <a:fillRect/>
          </a:stretch>
        </p:blipFill>
        <p:spPr>
          <a:xfrm>
            <a:off x="4648200" y="2493069"/>
            <a:ext cx="4038600" cy="3184725"/>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Battle of the Spanish Armada</a:t>
            </a:r>
            <a:endParaRPr lang="en-US" dirty="0"/>
          </a:p>
        </p:txBody>
      </p:sp>
      <p:sp>
        <p:nvSpPr>
          <p:cNvPr id="3" name="Content Placeholder 2"/>
          <p:cNvSpPr>
            <a:spLocks noGrp="1"/>
          </p:cNvSpPr>
          <p:nvPr>
            <p:ph sz="half" idx="1"/>
          </p:nvPr>
        </p:nvSpPr>
        <p:spPr/>
        <p:txBody>
          <a:bodyPr/>
          <a:lstStyle/>
          <a:p>
            <a:r>
              <a:rPr lang="en-US" dirty="0" smtClean="0"/>
              <a:t>The English Navy had some key advantages.</a:t>
            </a:r>
          </a:p>
          <a:p>
            <a:pPr lvl="1"/>
            <a:r>
              <a:rPr lang="en-US" dirty="0" smtClean="0"/>
              <a:t>Smaller ships allowed the English fleet to move faster in the water.</a:t>
            </a:r>
          </a:p>
          <a:p>
            <a:pPr lvl="2">
              <a:buNone/>
            </a:pPr>
            <a:endParaRPr lang="en-US" dirty="0" smtClean="0"/>
          </a:p>
          <a:p>
            <a:pPr lvl="1"/>
            <a:r>
              <a:rPr lang="en-US" dirty="0" smtClean="0"/>
              <a:t>English ships had more powerful guns.</a:t>
            </a:r>
            <a:endParaRPr lang="en-US" dirty="0"/>
          </a:p>
        </p:txBody>
      </p:sp>
      <p:sp>
        <p:nvSpPr>
          <p:cNvPr id="6" name="Content Placeholder 5"/>
          <p:cNvSpPr>
            <a:spLocks noGrp="1"/>
          </p:cNvSpPr>
          <p:nvPr>
            <p:ph sz="half" idx="2"/>
          </p:nvPr>
        </p:nvSpPr>
        <p:spPr/>
        <p:txBody>
          <a:bodyPr/>
          <a:lstStyle/>
          <a:p>
            <a:r>
              <a:rPr lang="en-US" dirty="0" smtClean="0"/>
              <a:t>Of the Spanish Armadas 130 ships, only about 60 made it safely back to Spain.</a:t>
            </a:r>
            <a:endParaRPr lang="en-US" dirty="0"/>
          </a:p>
        </p:txBody>
      </p:sp>
      <p:pic>
        <p:nvPicPr>
          <p:cNvPr id="2050" name="Picture 2" descr="C:\Users\Lynne M. Gorman\AppData\Local\Microsoft\Windows\Temporary Internet Files\Content.IE5\VUDA19XG\MC900051020[1].wmf"/>
          <p:cNvPicPr>
            <a:picLocks noChangeAspect="1" noChangeArrowheads="1"/>
          </p:cNvPicPr>
          <p:nvPr/>
        </p:nvPicPr>
        <p:blipFill>
          <a:blip r:embed="rId2" cstate="print"/>
          <a:srcRect/>
          <a:stretch>
            <a:fillRect/>
          </a:stretch>
        </p:blipFill>
        <p:spPr bwMode="auto">
          <a:xfrm>
            <a:off x="6019800" y="4038600"/>
            <a:ext cx="1904695" cy="1542593"/>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Battle of the Spanish Armada</a:t>
            </a:r>
            <a:endParaRPr lang="en-US" dirty="0"/>
          </a:p>
        </p:txBody>
      </p:sp>
      <p:sp>
        <p:nvSpPr>
          <p:cNvPr id="3" name="Content Placeholder 2"/>
          <p:cNvSpPr>
            <a:spLocks noGrp="1"/>
          </p:cNvSpPr>
          <p:nvPr>
            <p:ph sz="half" idx="1"/>
          </p:nvPr>
        </p:nvSpPr>
        <p:spPr/>
        <p:txBody>
          <a:bodyPr/>
          <a:lstStyle/>
          <a:p>
            <a:r>
              <a:rPr lang="en-US" dirty="0" smtClean="0"/>
              <a:t>The battle of the Spanish Armada was a major victory for England and proved that England was very powerful. England could now focus on colonizing the New World.</a:t>
            </a:r>
            <a:endParaRPr lang="en-US" dirty="0"/>
          </a:p>
        </p:txBody>
      </p:sp>
      <p:pic>
        <p:nvPicPr>
          <p:cNvPr id="3074" name="Picture 2" descr="C:\Users\Lynne M. Gorman\AppData\Local\Microsoft\Windows\Temporary Internet Files\Content.IE5\EJVLTM0R\MC900250413[1].wmf"/>
          <p:cNvPicPr>
            <a:picLocks noGrp="1" noChangeAspect="1" noChangeArrowheads="1"/>
          </p:cNvPicPr>
          <p:nvPr>
            <p:ph sz="half" idx="2"/>
          </p:nvPr>
        </p:nvPicPr>
        <p:blipFill>
          <a:blip r:embed="rId2" cstate="print"/>
          <a:srcRect/>
          <a:stretch>
            <a:fillRect/>
          </a:stretch>
        </p:blipFill>
        <p:spPr bwMode="auto">
          <a:xfrm>
            <a:off x="5855706" y="2896409"/>
            <a:ext cx="1623588" cy="237804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idx="1"/>
          </p:nvPr>
        </p:nvSpPr>
        <p:spPr/>
        <p:txBody>
          <a:bodyPr/>
          <a:lstStyle/>
          <a:p>
            <a:r>
              <a:rPr lang="en-US" dirty="0" smtClean="0"/>
              <a:t>In the late 1500’s England began trying to establish a colony in the New World.</a:t>
            </a:r>
          </a:p>
          <a:p>
            <a:endParaRPr lang="en-US" dirty="0" smtClean="0"/>
          </a:p>
          <a:p>
            <a:pPr>
              <a:buNone/>
            </a:pPr>
            <a:r>
              <a:rPr lang="en-US" dirty="0" smtClean="0"/>
              <a:t>		Roanoke Island was the first attempt…</a:t>
            </a:r>
          </a:p>
        </p:txBody>
      </p:sp>
      <p:pic>
        <p:nvPicPr>
          <p:cNvPr id="5" name="Picture 4" descr="roanoke.jpg"/>
          <p:cNvPicPr>
            <a:picLocks noChangeAspect="1"/>
          </p:cNvPicPr>
          <p:nvPr/>
        </p:nvPicPr>
        <p:blipFill>
          <a:blip r:embed="rId2" cstate="print"/>
          <a:stretch>
            <a:fillRect/>
          </a:stretch>
        </p:blipFill>
        <p:spPr>
          <a:xfrm>
            <a:off x="2590800" y="3953448"/>
            <a:ext cx="4038600" cy="2904552"/>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Jamestown Colony</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1606- A group of merchants formed the Virginia Company, asking King James I for a charter to set up a colony in Virginia.</a:t>
            </a:r>
          </a:p>
          <a:p>
            <a:endParaRPr lang="en-US" dirty="0" smtClean="0"/>
          </a:p>
          <a:p>
            <a:pPr lvl="1"/>
            <a:r>
              <a:rPr lang="en-US" dirty="0" smtClean="0"/>
              <a:t>A charter is a document that permitted colonist to settle on land claimed by their ruler.</a:t>
            </a:r>
          </a:p>
        </p:txBody>
      </p:sp>
      <p:pic>
        <p:nvPicPr>
          <p:cNvPr id="5" name="Content Placeholder 4" descr="jb_colonial_jamestwn_3_e.jpg"/>
          <p:cNvPicPr>
            <a:picLocks noGrp="1" noChangeAspect="1"/>
          </p:cNvPicPr>
          <p:nvPr>
            <p:ph sz="half" idx="2"/>
          </p:nvPr>
        </p:nvPicPr>
        <p:blipFill>
          <a:blip r:embed="rId2" cstate="print"/>
          <a:stretch>
            <a:fillRect/>
          </a:stretch>
        </p:blipFill>
        <p:spPr>
          <a:xfrm>
            <a:off x="5136668" y="1773238"/>
            <a:ext cx="3061663" cy="4624387"/>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Jamestown Colony</a:t>
            </a:r>
            <a:endParaRPr lang="en-US" dirty="0"/>
          </a:p>
        </p:txBody>
      </p:sp>
      <p:sp>
        <p:nvSpPr>
          <p:cNvPr id="3" name="Content Placeholder 2"/>
          <p:cNvSpPr>
            <a:spLocks noGrp="1"/>
          </p:cNvSpPr>
          <p:nvPr>
            <p:ph sz="half" idx="1"/>
          </p:nvPr>
        </p:nvSpPr>
        <p:spPr/>
        <p:txBody>
          <a:bodyPr/>
          <a:lstStyle/>
          <a:p>
            <a:r>
              <a:rPr lang="en-US" dirty="0" smtClean="0"/>
              <a:t>The owners of the Virginia Company raised money by selling shares of stock in the company.</a:t>
            </a:r>
            <a:endParaRPr lang="en-US" dirty="0"/>
          </a:p>
        </p:txBody>
      </p:sp>
      <p:sp>
        <p:nvSpPr>
          <p:cNvPr id="4" name="Content Placeholder 3"/>
          <p:cNvSpPr>
            <a:spLocks noGrp="1"/>
          </p:cNvSpPr>
          <p:nvPr>
            <p:ph sz="half" idx="2"/>
          </p:nvPr>
        </p:nvSpPr>
        <p:spPr/>
        <p:txBody>
          <a:bodyPr/>
          <a:lstStyle/>
          <a:p>
            <a:r>
              <a:rPr lang="en-US" dirty="0" smtClean="0"/>
              <a:t>Each person who bought stock in the company  would earn a profit if the colony was successful.</a:t>
            </a:r>
          </a:p>
          <a:p>
            <a:endParaRPr lang="en-US" dirty="0"/>
          </a:p>
        </p:txBody>
      </p:sp>
      <p:pic>
        <p:nvPicPr>
          <p:cNvPr id="6146" name="Picture 2" descr="C:\Users\Lynne M. Gorman\AppData\Local\Microsoft\Windows\Temporary Internet Files\Content.IE5\YN1KYCLT\MC900240749[1].wmf"/>
          <p:cNvPicPr>
            <a:picLocks noChangeAspect="1" noChangeArrowheads="1"/>
          </p:cNvPicPr>
          <p:nvPr/>
        </p:nvPicPr>
        <p:blipFill>
          <a:blip r:embed="rId2" cstate="print"/>
          <a:srcRect/>
          <a:stretch>
            <a:fillRect/>
          </a:stretch>
        </p:blipFill>
        <p:spPr bwMode="auto">
          <a:xfrm>
            <a:off x="3505200" y="4343400"/>
            <a:ext cx="1764792" cy="1618488"/>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Jamestown Colony</a:t>
            </a:r>
            <a:endParaRPr lang="en-US" dirty="0"/>
          </a:p>
        </p:txBody>
      </p:sp>
      <p:pic>
        <p:nvPicPr>
          <p:cNvPr id="7" name="Picture Placeholder 6" descr="Jamestown.jpg"/>
          <p:cNvPicPr>
            <a:picLocks noGrp="1" noChangeAspect="1"/>
          </p:cNvPicPr>
          <p:nvPr>
            <p:ph type="pic" idx="1"/>
          </p:nvPr>
        </p:nvPicPr>
        <p:blipFill>
          <a:blip r:embed="rId2" cstate="print"/>
          <a:srcRect l="16702" r="16702"/>
          <a:stretch>
            <a:fillRect/>
          </a:stretch>
        </p:blipFill>
        <p:spPr/>
      </p:pic>
      <p:sp>
        <p:nvSpPr>
          <p:cNvPr id="3" name="Content Placeholder 2"/>
          <p:cNvSpPr>
            <a:spLocks noGrp="1"/>
          </p:cNvSpPr>
          <p:nvPr>
            <p:ph type="body" sz="half" idx="2"/>
          </p:nvPr>
        </p:nvSpPr>
        <p:spPr/>
        <p:txBody>
          <a:bodyPr/>
          <a:lstStyle/>
          <a:p>
            <a:r>
              <a:rPr lang="en-US" sz="2000" dirty="0" smtClean="0"/>
              <a:t>In 1607, three ships carrying 120 colonist reached the coast of Virginia.  </a:t>
            </a:r>
          </a:p>
          <a:p>
            <a:endParaRPr lang="en-US" sz="2000" dirty="0" smtClean="0"/>
          </a:p>
          <a:p>
            <a:r>
              <a:rPr lang="en-US" sz="2000" dirty="0" smtClean="0"/>
              <a:t>Looking for an area easy to defend, they </a:t>
            </a:r>
            <a:r>
              <a:rPr lang="en-US" sz="2000" dirty="0" smtClean="0"/>
              <a:t>chose </a:t>
            </a:r>
            <a:r>
              <a:rPr lang="en-US" sz="2000" dirty="0" smtClean="0"/>
              <a:t>a peninsula on the river- They called this area Jamestown in honor of King James.</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Jamestown Colony</a:t>
            </a:r>
            <a:endParaRPr lang="en-US" dirty="0"/>
          </a:p>
        </p:txBody>
      </p:sp>
      <p:sp>
        <p:nvSpPr>
          <p:cNvPr id="4" name="Text Placeholder 3"/>
          <p:cNvSpPr>
            <a:spLocks noGrp="1"/>
          </p:cNvSpPr>
          <p:nvPr>
            <p:ph sz="half" idx="1"/>
          </p:nvPr>
        </p:nvSpPr>
        <p:spPr/>
        <p:txBody>
          <a:bodyPr>
            <a:normAutofit/>
          </a:bodyPr>
          <a:lstStyle/>
          <a:p>
            <a:r>
              <a:rPr lang="en-US" sz="2800" dirty="0" smtClean="0"/>
              <a:t>John Smith called Jamestown “ a very fit place for erecting a great city”.  He couldn’t be more wrong!</a:t>
            </a:r>
          </a:p>
          <a:p>
            <a:endParaRPr lang="en-US" sz="2800" dirty="0"/>
          </a:p>
        </p:txBody>
      </p:sp>
      <p:sp>
        <p:nvSpPr>
          <p:cNvPr id="5" name="Content Placeholder 4"/>
          <p:cNvSpPr>
            <a:spLocks noGrp="1"/>
          </p:cNvSpPr>
          <p:nvPr>
            <p:ph sz="half" idx="2"/>
          </p:nvPr>
        </p:nvSpPr>
        <p:spPr/>
        <p:txBody>
          <a:bodyPr/>
          <a:lstStyle/>
          <a:p>
            <a:r>
              <a:rPr lang="en-US" dirty="0" smtClean="0"/>
              <a:t>Problems with the location of Jamestown.</a:t>
            </a:r>
          </a:p>
          <a:p>
            <a:pPr lvl="1"/>
            <a:r>
              <a:rPr lang="en-US" dirty="0" smtClean="0"/>
              <a:t>The land was low and swampy.</a:t>
            </a:r>
          </a:p>
          <a:p>
            <a:pPr lvl="1"/>
            <a:r>
              <a:rPr lang="en-US" dirty="0" smtClean="0"/>
              <a:t>The air was full of disease carrying mosquitoes.</a:t>
            </a:r>
          </a:p>
          <a:p>
            <a:pPr lvl="1"/>
            <a:r>
              <a:rPr lang="en-US" dirty="0" smtClean="0"/>
              <a:t>The river water was not healthy to drink and made many people sick.</a:t>
            </a:r>
            <a:endParaRPr lang="en-US" dirty="0"/>
          </a:p>
        </p:txBody>
      </p:sp>
      <p:pic>
        <p:nvPicPr>
          <p:cNvPr id="1026" name="Picture 2" descr="C:\Users\Lynne M. Gorman\AppData\Local\Microsoft\Windows\Temporary Internet Files\Content.IE5\H1EMJCZT\MC900052570[1].wmf"/>
          <p:cNvPicPr>
            <a:picLocks noChangeAspect="1" noChangeArrowheads="1"/>
          </p:cNvPicPr>
          <p:nvPr/>
        </p:nvPicPr>
        <p:blipFill>
          <a:blip r:embed="rId2" cstate="print"/>
          <a:srcRect/>
          <a:stretch>
            <a:fillRect/>
          </a:stretch>
        </p:blipFill>
        <p:spPr bwMode="auto">
          <a:xfrm>
            <a:off x="2590800" y="4267200"/>
            <a:ext cx="1362456" cy="181325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Starving Time</a:t>
            </a:r>
            <a:endParaRPr lang="en-US" dirty="0"/>
          </a:p>
        </p:txBody>
      </p:sp>
      <p:sp>
        <p:nvSpPr>
          <p:cNvPr id="3" name="Content Placeholder 2"/>
          <p:cNvSpPr>
            <a:spLocks noGrp="1"/>
          </p:cNvSpPr>
          <p:nvPr>
            <p:ph sz="half" idx="1"/>
          </p:nvPr>
        </p:nvSpPr>
        <p:spPr/>
        <p:txBody>
          <a:bodyPr/>
          <a:lstStyle/>
          <a:p>
            <a:pPr>
              <a:buNone/>
            </a:pPr>
            <a:r>
              <a:rPr lang="en-US" dirty="0" smtClean="0"/>
              <a:t>	 Many of the first colonists had expected to find gold.  Instead of planting crops and building houses, all they did was waste their time searching for gold.</a:t>
            </a:r>
            <a:endParaRPr lang="en-US" dirty="0"/>
          </a:p>
        </p:txBody>
      </p:sp>
      <p:pic>
        <p:nvPicPr>
          <p:cNvPr id="2051" name="Picture 3" descr="C:\Users\Lynne M. Gorman\AppData\Local\Microsoft\Windows\Temporary Internet Files\Content.IE5\HV6HT5RA\MC900336189[1].wmf"/>
          <p:cNvPicPr>
            <a:picLocks noGrp="1" noChangeAspect="1" noChangeArrowheads="1"/>
          </p:cNvPicPr>
          <p:nvPr>
            <p:ph sz="half" idx="2"/>
          </p:nvPr>
        </p:nvPicPr>
        <p:blipFill>
          <a:blip r:embed="rId2" cstate="print"/>
          <a:srcRect/>
          <a:stretch>
            <a:fillRect/>
          </a:stretch>
        </p:blipFill>
        <p:spPr bwMode="auto">
          <a:xfrm>
            <a:off x="4885476" y="2412804"/>
            <a:ext cx="3564048" cy="3345255"/>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Starving Time</a:t>
            </a:r>
            <a:endParaRPr lang="en-US" dirty="0"/>
          </a:p>
        </p:txBody>
      </p:sp>
      <p:sp>
        <p:nvSpPr>
          <p:cNvPr id="3" name="Content Placeholder 2"/>
          <p:cNvSpPr>
            <a:spLocks noGrp="1"/>
          </p:cNvSpPr>
          <p:nvPr>
            <p:ph sz="half" idx="1"/>
          </p:nvPr>
        </p:nvSpPr>
        <p:spPr/>
        <p:txBody>
          <a:bodyPr/>
          <a:lstStyle/>
          <a:p>
            <a:r>
              <a:rPr lang="en-US" dirty="0" smtClean="0"/>
              <a:t>By the end of the first year at Jamestown, only 38 of the original 120 colonists were still alive!</a:t>
            </a:r>
            <a:endParaRPr lang="en-US" dirty="0"/>
          </a:p>
        </p:txBody>
      </p:sp>
      <p:pic>
        <p:nvPicPr>
          <p:cNvPr id="3075" name="Picture 3" descr="C:\Users\Lynne M. Gorman\AppData\Local\Microsoft\Windows\Temporary Internet Files\Content.IE5\CG99AZGL\MC900020832[1].wmf"/>
          <p:cNvPicPr>
            <a:picLocks noGrp="1" noChangeAspect="1" noChangeArrowheads="1"/>
          </p:cNvPicPr>
          <p:nvPr>
            <p:ph sz="half" idx="2"/>
          </p:nvPr>
        </p:nvPicPr>
        <p:blipFill>
          <a:blip r:embed="rId2" cstate="print"/>
          <a:srcRect/>
          <a:stretch>
            <a:fillRect/>
          </a:stretch>
        </p:blipFill>
        <p:spPr bwMode="auto">
          <a:xfrm>
            <a:off x="5813450" y="2362200"/>
            <a:ext cx="2254183" cy="342900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Starving Time</a:t>
            </a:r>
            <a:endParaRPr lang="en-US" dirty="0"/>
          </a:p>
        </p:txBody>
      </p:sp>
      <p:sp>
        <p:nvSpPr>
          <p:cNvPr id="3" name="Content Placeholder 2"/>
          <p:cNvSpPr>
            <a:spLocks noGrp="1"/>
          </p:cNvSpPr>
          <p:nvPr>
            <p:ph sz="half" idx="1"/>
          </p:nvPr>
        </p:nvSpPr>
        <p:spPr/>
        <p:txBody>
          <a:bodyPr/>
          <a:lstStyle/>
          <a:p>
            <a:r>
              <a:rPr lang="en-US" dirty="0" smtClean="0"/>
              <a:t>John Smith was elected leader and put forth a new rule in the Jamestown colony.</a:t>
            </a:r>
          </a:p>
          <a:p>
            <a:pPr>
              <a:buNone/>
            </a:pPr>
            <a:endParaRPr lang="en-US" dirty="0" smtClean="0"/>
          </a:p>
          <a:p>
            <a:pPr lvl="1"/>
            <a:r>
              <a:rPr lang="en-US" dirty="0" smtClean="0"/>
              <a:t>“He that will not work, shall not eat”</a:t>
            </a:r>
            <a:endParaRPr lang="en-US" dirty="0"/>
          </a:p>
        </p:txBody>
      </p:sp>
      <p:pic>
        <p:nvPicPr>
          <p:cNvPr id="5" name="Content Placeholder 4" descr="John%20Smith.jpg"/>
          <p:cNvPicPr>
            <a:picLocks noGrp="1" noChangeAspect="1"/>
          </p:cNvPicPr>
          <p:nvPr>
            <p:ph sz="half" idx="2"/>
          </p:nvPr>
        </p:nvPicPr>
        <p:blipFill>
          <a:blip r:embed="rId2" cstate="print"/>
          <a:stretch>
            <a:fillRect/>
          </a:stretch>
        </p:blipFill>
        <p:spPr>
          <a:xfrm>
            <a:off x="5238750" y="2180431"/>
            <a:ext cx="2857500" cy="381000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Staving Time</a:t>
            </a:r>
            <a:endParaRPr lang="en-US" dirty="0"/>
          </a:p>
        </p:txBody>
      </p:sp>
      <p:sp>
        <p:nvSpPr>
          <p:cNvPr id="3" name="Content Placeholder 2"/>
          <p:cNvSpPr>
            <a:spLocks noGrp="1"/>
          </p:cNvSpPr>
          <p:nvPr>
            <p:ph sz="half" idx="1"/>
          </p:nvPr>
        </p:nvSpPr>
        <p:spPr/>
        <p:txBody>
          <a:bodyPr/>
          <a:lstStyle/>
          <a:p>
            <a:r>
              <a:rPr lang="en-US" dirty="0" smtClean="0"/>
              <a:t>Under Smith’s leadership the colonists began to build houses, dig wells, plant crops, and fish in the river.</a:t>
            </a:r>
          </a:p>
          <a:p>
            <a:r>
              <a:rPr lang="en-US" dirty="0" smtClean="0"/>
              <a:t>Smith also began to trade with the Powhatan people.</a:t>
            </a:r>
            <a:endParaRPr lang="en-US" dirty="0"/>
          </a:p>
        </p:txBody>
      </p:sp>
      <p:pic>
        <p:nvPicPr>
          <p:cNvPr id="5" name="Content Placeholder 4" descr="silv-02-trade-l.jpg"/>
          <p:cNvPicPr>
            <a:picLocks noGrp="1" noChangeAspect="1"/>
          </p:cNvPicPr>
          <p:nvPr>
            <p:ph sz="half" idx="2"/>
          </p:nvPr>
        </p:nvPicPr>
        <p:blipFill>
          <a:blip r:embed="rId2" cstate="print"/>
          <a:stretch>
            <a:fillRect/>
          </a:stretch>
        </p:blipFill>
        <p:spPr>
          <a:xfrm>
            <a:off x="4648200" y="2549007"/>
            <a:ext cx="4038600" cy="3072848"/>
          </a:xfr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Smith Leaves Jamestown</a:t>
            </a:r>
            <a:endParaRPr lang="en-US" dirty="0"/>
          </a:p>
        </p:txBody>
      </p:sp>
      <p:sp>
        <p:nvSpPr>
          <p:cNvPr id="3" name="Content Placeholder 2"/>
          <p:cNvSpPr>
            <a:spLocks noGrp="1"/>
          </p:cNvSpPr>
          <p:nvPr>
            <p:ph sz="half" idx="1"/>
          </p:nvPr>
        </p:nvSpPr>
        <p:spPr>
          <a:xfrm>
            <a:off x="457200" y="1752600"/>
            <a:ext cx="4038600" cy="4623816"/>
          </a:xfrm>
        </p:spPr>
        <p:txBody>
          <a:bodyPr/>
          <a:lstStyle/>
          <a:p>
            <a:r>
              <a:rPr lang="en-US" dirty="0" smtClean="0"/>
              <a:t>In 1609 John Smith returned to England</a:t>
            </a:r>
            <a:endParaRPr lang="en-US" dirty="0"/>
          </a:p>
        </p:txBody>
      </p:sp>
      <p:sp>
        <p:nvSpPr>
          <p:cNvPr id="4" name="Content Placeholder 3"/>
          <p:cNvSpPr>
            <a:spLocks noGrp="1"/>
          </p:cNvSpPr>
          <p:nvPr>
            <p:ph sz="half" idx="2"/>
          </p:nvPr>
        </p:nvSpPr>
        <p:spPr/>
        <p:txBody>
          <a:bodyPr/>
          <a:lstStyle/>
          <a:p>
            <a:r>
              <a:rPr lang="en-US" dirty="0" smtClean="0"/>
              <a:t>The colony struggled without Smith’s leadership.  So many people died of starvation at this time that the period became known as the “Starving Time.”</a:t>
            </a:r>
          </a:p>
          <a:p>
            <a:endParaRPr lang="en-US" dirty="0"/>
          </a:p>
        </p:txBody>
      </p:sp>
      <p:pic>
        <p:nvPicPr>
          <p:cNvPr id="4098" name="Picture 2" descr="C:\Users\Lynne M. Gorman\AppData\Local\Microsoft\Windows\Temporary Internet Files\Content.IE5\HV6HT5RA\MC900018786[1].wmf"/>
          <p:cNvPicPr>
            <a:picLocks noChangeAspect="1" noChangeArrowheads="1"/>
          </p:cNvPicPr>
          <p:nvPr/>
        </p:nvPicPr>
        <p:blipFill>
          <a:blip r:embed="rId2" cstate="print"/>
          <a:srcRect/>
          <a:stretch>
            <a:fillRect/>
          </a:stretch>
        </p:blipFill>
        <p:spPr bwMode="auto">
          <a:xfrm>
            <a:off x="914400" y="3048000"/>
            <a:ext cx="2895600" cy="2255203"/>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Jamestown is saved!</a:t>
            </a:r>
            <a:endParaRPr lang="en-US" dirty="0"/>
          </a:p>
        </p:txBody>
      </p:sp>
      <p:sp>
        <p:nvSpPr>
          <p:cNvPr id="3" name="Content Placeholder 2"/>
          <p:cNvSpPr>
            <a:spLocks noGrp="1"/>
          </p:cNvSpPr>
          <p:nvPr>
            <p:ph sz="half" idx="1"/>
          </p:nvPr>
        </p:nvSpPr>
        <p:spPr/>
        <p:txBody>
          <a:bodyPr/>
          <a:lstStyle/>
          <a:p>
            <a:r>
              <a:rPr lang="en-US" dirty="0" smtClean="0"/>
              <a:t>The Virginia Company sent new settlers as well as a new leader- Lord De La Warre.  </a:t>
            </a:r>
            <a:endParaRPr lang="en-US" dirty="0"/>
          </a:p>
        </p:txBody>
      </p:sp>
      <p:sp>
        <p:nvSpPr>
          <p:cNvPr id="4" name="Content Placeholder 3"/>
          <p:cNvSpPr>
            <a:spLocks noGrp="1"/>
          </p:cNvSpPr>
          <p:nvPr>
            <p:ph sz="half" idx="2"/>
          </p:nvPr>
        </p:nvSpPr>
        <p:spPr/>
        <p:txBody>
          <a:bodyPr/>
          <a:lstStyle/>
          <a:p>
            <a:r>
              <a:rPr lang="en-US" dirty="0" smtClean="0"/>
              <a:t>Under new leadership, Jamestown was revived and began to grow many successful crops.</a:t>
            </a:r>
          </a:p>
        </p:txBody>
      </p:sp>
      <p:pic>
        <p:nvPicPr>
          <p:cNvPr id="5122" name="Picture 2" descr="C:\Users\Lynne M. Gorman\Pictures\Microsoft Clip Organizer\j0411009.wmf"/>
          <p:cNvPicPr>
            <a:picLocks noChangeAspect="1" noChangeArrowheads="1"/>
          </p:cNvPicPr>
          <p:nvPr/>
        </p:nvPicPr>
        <p:blipFill>
          <a:blip r:embed="rId2" cstate="print"/>
          <a:srcRect/>
          <a:stretch>
            <a:fillRect/>
          </a:stretch>
        </p:blipFill>
        <p:spPr bwMode="auto">
          <a:xfrm>
            <a:off x="6019800" y="4191000"/>
            <a:ext cx="2101158" cy="1959825"/>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sz="half" idx="1"/>
          </p:nvPr>
        </p:nvSpPr>
        <p:spPr/>
        <p:txBody>
          <a:bodyPr/>
          <a:lstStyle/>
          <a:p>
            <a:r>
              <a:rPr lang="en-US" dirty="0" smtClean="0"/>
              <a:t>Queen Elizabeth of England had hoped to find gold in the Americas.  English advisors to the queen also hoped to find natural resources that they needed in England.</a:t>
            </a:r>
          </a:p>
          <a:p>
            <a:endParaRPr lang="en-US" dirty="0" smtClean="0"/>
          </a:p>
          <a:p>
            <a:endParaRPr lang="en-US" dirty="0"/>
          </a:p>
        </p:txBody>
      </p:sp>
      <p:pic>
        <p:nvPicPr>
          <p:cNvPr id="7" name="Content Placeholder 6" descr="queen-elizabeth-i.jpg"/>
          <p:cNvPicPr>
            <a:picLocks noGrp="1" noChangeAspect="1"/>
          </p:cNvPicPr>
          <p:nvPr>
            <p:ph sz="half" idx="2"/>
          </p:nvPr>
        </p:nvPicPr>
        <p:blipFill>
          <a:blip r:embed="rId2" cstate="print"/>
          <a:stretch>
            <a:fillRect/>
          </a:stretch>
        </p:blipFill>
        <p:spPr>
          <a:xfrm>
            <a:off x="5134356" y="1951831"/>
            <a:ext cx="3066288" cy="4267200"/>
          </a:xfr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Tobacco</a:t>
            </a:r>
            <a:endParaRPr lang="en-US" dirty="0"/>
          </a:p>
        </p:txBody>
      </p:sp>
      <p:sp>
        <p:nvSpPr>
          <p:cNvPr id="3" name="Content Placeholder 2"/>
          <p:cNvSpPr>
            <a:spLocks noGrp="1"/>
          </p:cNvSpPr>
          <p:nvPr>
            <p:ph sz="half" idx="1"/>
          </p:nvPr>
        </p:nvSpPr>
        <p:spPr/>
        <p:txBody>
          <a:bodyPr/>
          <a:lstStyle/>
          <a:p>
            <a:r>
              <a:rPr lang="en-US" dirty="0" smtClean="0"/>
              <a:t>In 1612, a colonist named John Rolfe grew the first successful tobacco crop in Jamestown.  Tobacco would become a major cash crop for Jamestown. </a:t>
            </a:r>
          </a:p>
          <a:p>
            <a:pPr lvl="2"/>
            <a:r>
              <a:rPr lang="en-US" dirty="0" smtClean="0"/>
              <a:t>A cash crop is a crop grown for profit.</a:t>
            </a:r>
            <a:endParaRPr lang="en-US" dirty="0"/>
          </a:p>
        </p:txBody>
      </p:sp>
      <p:pic>
        <p:nvPicPr>
          <p:cNvPr id="5" name="Content Placeholder 4" descr="TAKING-CARE-OF-PLANTS2.jpg"/>
          <p:cNvPicPr>
            <a:picLocks noGrp="1" noChangeAspect="1"/>
          </p:cNvPicPr>
          <p:nvPr>
            <p:ph sz="half" idx="2"/>
          </p:nvPr>
        </p:nvPicPr>
        <p:blipFill>
          <a:blip r:embed="rId2" cstate="print"/>
          <a:stretch>
            <a:fillRect/>
          </a:stretch>
        </p:blipFill>
        <p:spPr>
          <a:xfrm>
            <a:off x="5238750" y="3042444"/>
            <a:ext cx="2857500" cy="2085975"/>
          </a:xfr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 was on the way </a:t>
            </a:r>
            <a:r>
              <a:rPr lang="en-US" dirty="0" smtClean="0">
                <a:sym typeface="Wingdings" pitchFamily="2" charset="2"/>
              </a:rPr>
              <a:t></a:t>
            </a:r>
            <a:endParaRPr lang="en-US" dirty="0"/>
          </a:p>
        </p:txBody>
      </p:sp>
      <p:sp>
        <p:nvSpPr>
          <p:cNvPr id="3" name="Content Placeholder 2"/>
          <p:cNvSpPr>
            <a:spLocks noGrp="1"/>
          </p:cNvSpPr>
          <p:nvPr>
            <p:ph sz="half" idx="1"/>
          </p:nvPr>
        </p:nvSpPr>
        <p:spPr/>
        <p:txBody>
          <a:bodyPr/>
          <a:lstStyle/>
          <a:p>
            <a:r>
              <a:rPr lang="en-US" dirty="0" smtClean="0"/>
              <a:t>Due to the success of growing crops in the Jamestown colony, more help was needed.  Thousands of English entered into indentured servitude in hopes of finding wealth in the new world. </a:t>
            </a:r>
            <a:endParaRPr lang="en-US" dirty="0"/>
          </a:p>
        </p:txBody>
      </p:sp>
      <p:pic>
        <p:nvPicPr>
          <p:cNvPr id="5" name="Content Placeholder 4" descr="indentured%20servant%20sign.gif"/>
          <p:cNvPicPr>
            <a:picLocks noGrp="1" noChangeAspect="1"/>
          </p:cNvPicPr>
          <p:nvPr>
            <p:ph sz="half" idx="2"/>
          </p:nvPr>
        </p:nvPicPr>
        <p:blipFill>
          <a:blip r:embed="rId2" cstate="print"/>
          <a:stretch>
            <a:fillRect/>
          </a:stretch>
        </p:blipFill>
        <p:spPr>
          <a:xfrm>
            <a:off x="4994262" y="1773238"/>
            <a:ext cx="3346475" cy="4624387"/>
          </a:xfr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Indentured Servants</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An </a:t>
            </a:r>
            <a:r>
              <a:rPr lang="en-US" dirty="0" smtClean="0"/>
              <a:t>indentured </a:t>
            </a:r>
            <a:r>
              <a:rPr lang="en-US" dirty="0" smtClean="0"/>
              <a:t>servant agreed to work for someone for a certain amount of time in exchange for the cost of the ocean voyage to North America.  Most indentured servants hoped to buy land of their own when they gained their freedom.</a:t>
            </a:r>
            <a:endParaRPr lang="en-US" dirty="0"/>
          </a:p>
        </p:txBody>
      </p:sp>
      <p:pic>
        <p:nvPicPr>
          <p:cNvPr id="5" name="Content Placeholder 4" descr="710servants.gif"/>
          <p:cNvPicPr>
            <a:picLocks noGrp="1" noChangeAspect="1"/>
          </p:cNvPicPr>
          <p:nvPr>
            <p:ph sz="half" idx="2"/>
          </p:nvPr>
        </p:nvPicPr>
        <p:blipFill>
          <a:blip r:embed="rId2" cstate="print"/>
          <a:stretch>
            <a:fillRect/>
          </a:stretch>
        </p:blipFill>
        <p:spPr>
          <a:xfrm>
            <a:off x="5348287" y="2180431"/>
            <a:ext cx="2638425" cy="381000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 Government in Virginia</a:t>
            </a:r>
            <a:endParaRPr lang="en-US" dirty="0"/>
          </a:p>
        </p:txBody>
      </p:sp>
      <p:sp>
        <p:nvSpPr>
          <p:cNvPr id="3" name="Content Placeholder 2"/>
          <p:cNvSpPr>
            <a:spLocks noGrp="1"/>
          </p:cNvSpPr>
          <p:nvPr>
            <p:ph sz="half" idx="1"/>
          </p:nvPr>
        </p:nvSpPr>
        <p:spPr/>
        <p:txBody>
          <a:bodyPr/>
          <a:lstStyle/>
          <a:p>
            <a:r>
              <a:rPr lang="en-US" dirty="0" smtClean="0"/>
              <a:t>In </a:t>
            </a:r>
            <a:r>
              <a:rPr lang="en-US" dirty="0" smtClean="0"/>
              <a:t>July 1619, </a:t>
            </a:r>
            <a:r>
              <a:rPr lang="en-US" dirty="0" smtClean="0"/>
              <a:t>the Virginia House of Burgesses met for the first time.  This was the first law making assembly in an English colony.  </a:t>
            </a:r>
            <a:endParaRPr lang="en-US" dirty="0"/>
          </a:p>
        </p:txBody>
      </p:sp>
      <p:pic>
        <p:nvPicPr>
          <p:cNvPr id="5" name="Content Placeholder 4" descr="houseofburgesseschurch.jpg"/>
          <p:cNvPicPr>
            <a:picLocks noGrp="1" noChangeAspect="1"/>
          </p:cNvPicPr>
          <p:nvPr>
            <p:ph sz="half" idx="2"/>
          </p:nvPr>
        </p:nvPicPr>
        <p:blipFill>
          <a:blip r:embed="rId2" cstate="print"/>
          <a:stretch>
            <a:fillRect/>
          </a:stretch>
        </p:blipFill>
        <p:spPr>
          <a:xfrm>
            <a:off x="4495800" y="1752600"/>
            <a:ext cx="3048000" cy="2120900"/>
          </a:xfrm>
        </p:spPr>
      </p:pic>
      <p:pic>
        <p:nvPicPr>
          <p:cNvPr id="6" name="Picture 5" descr="houseofburgesses2.jpg"/>
          <p:cNvPicPr>
            <a:picLocks noChangeAspect="1"/>
          </p:cNvPicPr>
          <p:nvPr/>
        </p:nvPicPr>
        <p:blipFill>
          <a:blip r:embed="rId3" cstate="print"/>
          <a:stretch>
            <a:fillRect/>
          </a:stretch>
        </p:blipFill>
        <p:spPr>
          <a:xfrm>
            <a:off x="5181600" y="4038600"/>
            <a:ext cx="3509962" cy="2460168"/>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Another video for you </a:t>
            </a:r>
            <a:r>
              <a:rPr lang="en-US" dirty="0" smtClean="0">
                <a:sym typeface="Wingdings" pitchFamily="2" charset="2"/>
              </a:rPr>
              <a:t></a:t>
            </a:r>
            <a:endParaRPr lang="en-US" dirty="0"/>
          </a:p>
        </p:txBody>
      </p:sp>
      <p:pic>
        <p:nvPicPr>
          <p:cNvPr id="7" name="Colonial_Life_in_America_[www.keepvid.com].mp4">
            <a:hlinkClick r:id="" action="ppaction://media"/>
          </p:cNvPr>
          <p:cNvPicPr>
            <a:picLocks noGrp="1" noRot="1" noChangeAspect="1"/>
          </p:cNvPicPr>
          <p:nvPr>
            <p:ph idx="1"/>
            <a:videoFile r:link="rId1"/>
          </p:nvPr>
        </p:nvPicPr>
        <p:blipFill>
          <a:blip r:embed="rId3" cstate="print"/>
          <a:stretch>
            <a:fillRect/>
          </a:stretch>
        </p:blipFill>
        <p:spPr>
          <a:xfrm>
            <a:off x="3048000" y="2944813"/>
            <a:ext cx="3048000" cy="2286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sz="half" idx="1"/>
          </p:nvPr>
        </p:nvSpPr>
        <p:spPr/>
        <p:txBody>
          <a:bodyPr/>
          <a:lstStyle/>
          <a:p>
            <a:r>
              <a:rPr lang="en-US" dirty="0" smtClean="0"/>
              <a:t>Walter Raleigh, an advisor to Queen Elizabeth, offered to organize the first colony himself.  Raleigh was a former soldier who had explored North America in the early 1580’s.</a:t>
            </a:r>
          </a:p>
          <a:p>
            <a:endParaRPr lang="en-US" dirty="0"/>
          </a:p>
        </p:txBody>
      </p:sp>
      <p:pic>
        <p:nvPicPr>
          <p:cNvPr id="7" name="Content Placeholder 6" descr="raleighportrait.jpg"/>
          <p:cNvPicPr>
            <a:picLocks noGrp="1" noChangeAspect="1"/>
          </p:cNvPicPr>
          <p:nvPr>
            <p:ph sz="half" idx="2"/>
          </p:nvPr>
        </p:nvPicPr>
        <p:blipFill>
          <a:blip r:embed="rId2" cstate="print"/>
          <a:stretch>
            <a:fillRect/>
          </a:stretch>
        </p:blipFill>
        <p:spPr>
          <a:xfrm>
            <a:off x="5429250" y="2575719"/>
            <a:ext cx="2476500" cy="301942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idx="1"/>
          </p:nvPr>
        </p:nvSpPr>
        <p:spPr/>
        <p:txBody>
          <a:bodyPr/>
          <a:lstStyle/>
          <a:p>
            <a:r>
              <a:rPr lang="en-US" dirty="0" smtClean="0"/>
              <a:t>The first group of colonists landed in 1585…but the winter was harsh and they could not find food.  The group returned to England in 1586.</a:t>
            </a:r>
          </a:p>
          <a:p>
            <a:endParaRPr lang="en-US" dirty="0"/>
          </a:p>
        </p:txBody>
      </p:sp>
      <p:pic>
        <p:nvPicPr>
          <p:cNvPr id="4" name="Picture 3" descr="boat.jpg"/>
          <p:cNvPicPr>
            <a:picLocks noChangeAspect="1"/>
          </p:cNvPicPr>
          <p:nvPr/>
        </p:nvPicPr>
        <p:blipFill>
          <a:blip r:embed="rId2" cstate="print"/>
          <a:stretch>
            <a:fillRect/>
          </a:stretch>
        </p:blipFill>
        <p:spPr>
          <a:xfrm>
            <a:off x="4495800" y="3657600"/>
            <a:ext cx="2438400" cy="2438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idx="1"/>
          </p:nvPr>
        </p:nvSpPr>
        <p:spPr/>
        <p:txBody>
          <a:bodyPr/>
          <a:lstStyle/>
          <a:p>
            <a:r>
              <a:rPr lang="en-US" dirty="0" smtClean="0"/>
              <a:t>In 1587, England tried again.  This time Raleigh sent John White and 100 men, woman and children to Roanoke Island.</a:t>
            </a:r>
            <a:endParaRPr lang="en-US" dirty="0"/>
          </a:p>
        </p:txBody>
      </p:sp>
      <p:pic>
        <p:nvPicPr>
          <p:cNvPr id="4" name="Picture 3" descr="virginia dare.jpg"/>
          <p:cNvPicPr>
            <a:picLocks noChangeAspect="1"/>
          </p:cNvPicPr>
          <p:nvPr/>
        </p:nvPicPr>
        <p:blipFill>
          <a:blip r:embed="rId2" cstate="print"/>
          <a:stretch>
            <a:fillRect/>
          </a:stretch>
        </p:blipFill>
        <p:spPr>
          <a:xfrm>
            <a:off x="3048000" y="3505200"/>
            <a:ext cx="2524125" cy="30384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idx="1"/>
          </p:nvPr>
        </p:nvSpPr>
        <p:spPr/>
        <p:txBody>
          <a:bodyPr/>
          <a:lstStyle/>
          <a:p>
            <a:r>
              <a:rPr lang="en-US" dirty="0" smtClean="0"/>
              <a:t>The second colony also struggled and supplies began to run low.  John White left Roanoke to sail back to England for supplies.</a:t>
            </a:r>
            <a:endParaRPr lang="en-US" dirty="0"/>
          </a:p>
        </p:txBody>
      </p:sp>
      <p:pic>
        <p:nvPicPr>
          <p:cNvPr id="4" name="Picture 3" descr="Elizabeth-II-Full-Sail-Clouds.jpg"/>
          <p:cNvPicPr>
            <a:picLocks noChangeAspect="1"/>
          </p:cNvPicPr>
          <p:nvPr/>
        </p:nvPicPr>
        <p:blipFill>
          <a:blip r:embed="rId2" cstate="print"/>
          <a:stretch>
            <a:fillRect/>
          </a:stretch>
        </p:blipFill>
        <p:spPr>
          <a:xfrm>
            <a:off x="1828800" y="3714750"/>
            <a:ext cx="4762500" cy="314325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idx="1"/>
          </p:nvPr>
        </p:nvSpPr>
        <p:spPr/>
        <p:txBody>
          <a:bodyPr/>
          <a:lstStyle/>
          <a:p>
            <a:r>
              <a:rPr lang="en-US" dirty="0" smtClean="0"/>
              <a:t>Unfortunately, England was at war with Spain and could not spare any ships or supplies.  Due to this delay, White was not able to return to Roanoke until 1590.</a:t>
            </a:r>
            <a:endParaRPr lang="en-US" dirty="0"/>
          </a:p>
        </p:txBody>
      </p:sp>
      <p:pic>
        <p:nvPicPr>
          <p:cNvPr id="4" name="Picture 3" descr="roanokelost.jpg"/>
          <p:cNvPicPr>
            <a:picLocks noChangeAspect="1"/>
          </p:cNvPicPr>
          <p:nvPr/>
        </p:nvPicPr>
        <p:blipFill>
          <a:blip r:embed="rId2" cstate="print"/>
          <a:stretch>
            <a:fillRect/>
          </a:stretch>
        </p:blipFill>
        <p:spPr>
          <a:xfrm>
            <a:off x="3276600" y="4114800"/>
            <a:ext cx="3581400" cy="20002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Lesson 1- The Lost Colony of Roanoke</a:t>
            </a:r>
            <a:endParaRPr lang="en-US" dirty="0"/>
          </a:p>
        </p:txBody>
      </p:sp>
      <p:sp>
        <p:nvSpPr>
          <p:cNvPr id="3" name="Content Placeholder 2"/>
          <p:cNvSpPr>
            <a:spLocks noGrp="1"/>
          </p:cNvSpPr>
          <p:nvPr>
            <p:ph idx="1"/>
          </p:nvPr>
        </p:nvSpPr>
        <p:spPr/>
        <p:txBody>
          <a:bodyPr/>
          <a:lstStyle/>
          <a:p>
            <a:r>
              <a:rPr lang="en-US" dirty="0" smtClean="0"/>
              <a:t>Everyone was gone….all that was left was the word CRO carved into a tree trunk.  No one knows what really happened.</a:t>
            </a:r>
          </a:p>
          <a:p>
            <a:endParaRPr lang="en-US" dirty="0"/>
          </a:p>
        </p:txBody>
      </p:sp>
      <p:pic>
        <p:nvPicPr>
          <p:cNvPr id="4" name="Picture 3" descr="Great_mystery_of__Roanoke_Island.jpg"/>
          <p:cNvPicPr>
            <a:picLocks noChangeAspect="1"/>
          </p:cNvPicPr>
          <p:nvPr/>
        </p:nvPicPr>
        <p:blipFill>
          <a:blip r:embed="rId2" cstate="print"/>
          <a:stretch>
            <a:fillRect/>
          </a:stretch>
        </p:blipFill>
        <p:spPr>
          <a:xfrm>
            <a:off x="2362200" y="3327400"/>
            <a:ext cx="4699000" cy="35306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4666</TotalTime>
  <Words>1154</Words>
  <Application>Microsoft Office PowerPoint</Application>
  <PresentationFormat>On-screen Show (4:3)</PresentationFormat>
  <Paragraphs>91</Paragraphs>
  <Slides>34</Slides>
  <Notes>0</Notes>
  <HiddenSlides>0</HiddenSlides>
  <MMClips>1</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Module</vt:lpstr>
      <vt:lpstr>Hard Times in Virginia</vt:lpstr>
      <vt:lpstr>Lesson 1- The Lost Colony of Roanoke</vt:lpstr>
      <vt:lpstr>Lesson 1- The Lost Colony of Roanoke</vt:lpstr>
      <vt:lpstr>Lesson 1- The Lost Colony of Roanoke</vt:lpstr>
      <vt:lpstr>Lesson 1- The Lost Colony of Roanoke</vt:lpstr>
      <vt:lpstr>Lesson 1- The Lost Colony of Roanoke</vt:lpstr>
      <vt:lpstr>Lesson 1- The Lost Colony of Roanoke</vt:lpstr>
      <vt:lpstr>Lesson 1- The Lost Colony of Roanoke</vt:lpstr>
      <vt:lpstr>Lesson 1- The Lost Colony of Roanoke</vt:lpstr>
      <vt:lpstr>What Happened?</vt:lpstr>
      <vt:lpstr>What Happened?</vt:lpstr>
      <vt:lpstr>What Happened?</vt:lpstr>
      <vt:lpstr>What Happened?</vt:lpstr>
      <vt:lpstr>What Happened?</vt:lpstr>
      <vt:lpstr>Lesson 1: The Battle of the Spanish Armada</vt:lpstr>
      <vt:lpstr>Lesson 1: The Battle of the Spanish Armada</vt:lpstr>
      <vt:lpstr>Lesson 1: The Battle of the Spanish Armada</vt:lpstr>
      <vt:lpstr>Lesson 1: The Battle of the Spanish Armada</vt:lpstr>
      <vt:lpstr>Lesson 1: The Battle of the Spanish Armada</vt:lpstr>
      <vt:lpstr>The Jamestown Colony</vt:lpstr>
      <vt:lpstr>The Jamestown Colony</vt:lpstr>
      <vt:lpstr>The Jamestown Colony</vt:lpstr>
      <vt:lpstr>The Jamestown Colony</vt:lpstr>
      <vt:lpstr>The Starving Time</vt:lpstr>
      <vt:lpstr>The Starving Time</vt:lpstr>
      <vt:lpstr>The Starving Time</vt:lpstr>
      <vt:lpstr>The Staving Time</vt:lpstr>
      <vt:lpstr>Smith Leaves Jamestown</vt:lpstr>
      <vt:lpstr>Jamestown is saved!</vt:lpstr>
      <vt:lpstr>Tobacco</vt:lpstr>
      <vt:lpstr>Help was on the way </vt:lpstr>
      <vt:lpstr>Indentured Servants</vt:lpstr>
      <vt:lpstr>Self Government in Virginia</vt:lpstr>
      <vt:lpstr>Another video for you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 Times in Virginia</dc:title>
  <dc:creator>Lynne M. Gorman</dc:creator>
  <cp:lastModifiedBy>Lynne M. Gorman</cp:lastModifiedBy>
  <cp:revision>43</cp:revision>
  <dcterms:created xsi:type="dcterms:W3CDTF">2011-04-01T15:40:10Z</dcterms:created>
  <dcterms:modified xsi:type="dcterms:W3CDTF">2011-04-12T14:42:05Z</dcterms:modified>
</cp:coreProperties>
</file>